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00"/>
    <a:srgbClr val="FF0000"/>
    <a:srgbClr val="CECECE"/>
    <a:srgbClr val="F7F7F7"/>
    <a:srgbClr val="F3F3F3"/>
    <a:srgbClr val="E6E6E6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032" autoAdjust="0"/>
  </p:normalViewPr>
  <p:slideViewPr>
    <p:cSldViewPr>
      <p:cViewPr varScale="1">
        <p:scale>
          <a:sx n="56" d="100"/>
          <a:sy n="56" d="100"/>
        </p:scale>
        <p:origin x="162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0056"/>
    </p:cViewPr>
  </p:sorterViewPr>
  <p:notesViewPr>
    <p:cSldViewPr>
      <p:cViewPr varScale="1">
        <p:scale>
          <a:sx n="116" d="100"/>
          <a:sy n="116" d="100"/>
        </p:scale>
        <p:origin x="-1464" y="-11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D6D74DC-80FB-B442-8FE4-B84BEA745E3F}" type="datetime1">
              <a:rPr lang="en-US"/>
              <a:pPr/>
              <a:t>2/22/2015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C5A759-2B41-7D42-AC8D-FBE298043B2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02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362B49B-C8F4-604C-B177-B77C44DF4E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742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9730E11-8A82-B541-98A3-3D5F1E021ADA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247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1B79E1-536E-2148-B32C-B264419A1F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21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5E6A9C-6F7A-E645-A158-C28D8C6152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29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-76200"/>
            <a:ext cx="2286000" cy="6934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76200"/>
            <a:ext cx="6705600" cy="6934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3E1CD3-99A0-074C-8B2F-249AAED552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1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3EEB80-3B01-2247-A392-D2CA1A2234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07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C61617-E5BB-0A43-8E5F-B46228CCEC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53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41910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910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13D9FA-09FB-2A4E-882D-D91FDA6DFC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16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21D1E0-F53C-2241-97C7-B435E6026A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00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4B531C-3ED8-BF43-984F-204380EDE1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0036D9-6F1D-754F-AAE8-9DCDF8060D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81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523CF8-925E-1E4D-B035-AAF53A08F1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36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CB2EEF-2BEC-F549-A953-6C68987EDF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35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76200"/>
            <a:ext cx="9144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143000"/>
            <a:ext cx="85344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5B49028-4CFC-1E43-BFF1-076B821A8B9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>
          <a:xfrm>
            <a:off x="63500" y="6527800"/>
            <a:ext cx="9144000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i="1" kern="1200">
                <a:solidFill>
                  <a:srgbClr val="6C6C6C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Kendrick Kay, </a:t>
            </a:r>
            <a:r>
              <a:rPr lang="en-US"/>
              <a:t>Washington Univ. in St. Louis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914400"/>
            <a:ext cx="9144000" cy="52578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Statistics and Data Analysis in MATLAB</a:t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Lecture 5:</a:t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Model accuracy</a:t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 b="0">
                <a:latin typeface="Arial" charset="0"/>
                <a:ea typeface="ＭＳ Ｐゴシック" charset="0"/>
                <a:cs typeface="Arial" charset="0"/>
              </a:rPr>
              <a:t>Kendrick Kay</a:t>
            </a:r>
            <a:br>
              <a:rPr lang="en-US" sz="2400" b="0">
                <a:latin typeface="Arial" charset="0"/>
                <a:ea typeface="ＭＳ Ｐゴシック" charset="0"/>
                <a:cs typeface="Arial" charset="0"/>
              </a:rPr>
            </a:br>
            <a:r>
              <a:rPr lang="en-US" sz="2400" b="0">
                <a:latin typeface="Arial" charset="0"/>
                <a:ea typeface="ＭＳ Ｐゴシック" charset="0"/>
                <a:cs typeface="Arial" charset="0"/>
              </a:rPr>
              <a:t>Washington University in St. Louis</a:t>
            </a:r>
            <a:br>
              <a:rPr lang="en-US" sz="2400" b="0">
                <a:latin typeface="Arial" charset="0"/>
                <a:ea typeface="ＭＳ Ｐゴシック" charset="0"/>
                <a:cs typeface="Arial" charset="0"/>
              </a:rPr>
            </a:br>
            <a:r>
              <a:rPr lang="en-US" sz="2400" b="0">
                <a:latin typeface="Arial" charset="0"/>
                <a:ea typeface="ＭＳ Ｐゴシック" charset="0"/>
                <a:cs typeface="Arial" charset="0"/>
              </a:rPr>
              <a:t>March 21, 2014</a:t>
            </a:r>
            <a:endParaRPr lang="en-US" sz="2000" b="0" i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B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82" y="338666"/>
            <a:ext cx="7459218" cy="598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BB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82" y="338666"/>
            <a:ext cx="7459218" cy="598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BB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82" y="338666"/>
            <a:ext cx="7459218" cy="598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BB0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82" y="338666"/>
            <a:ext cx="7459218" cy="598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BB0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82" y="338666"/>
            <a:ext cx="7459218" cy="598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BB0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82" y="338666"/>
            <a:ext cx="7459218" cy="598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BB0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82" y="338666"/>
            <a:ext cx="7459218" cy="598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BB08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82" y="338666"/>
            <a:ext cx="7459218" cy="598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BB0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82" y="338666"/>
            <a:ext cx="7459218" cy="598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BB1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82" y="338666"/>
            <a:ext cx="7459218" cy="598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BB11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82" y="338666"/>
            <a:ext cx="7459218" cy="598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702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uantifyingmodelaccuracy01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838200"/>
            <a:ext cx="8773549" cy="5130800"/>
          </a:xfrm>
          <a:prstGeom prst="rect">
            <a:avLst/>
          </a:prstGeom>
        </p:spPr>
      </p:pic>
      <p:pic>
        <p:nvPicPr>
          <p:cNvPr id="5" name="Picture 4" descr="quantifyingmodelaccuracy02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838200"/>
            <a:ext cx="8773549" cy="5130800"/>
          </a:xfrm>
          <a:prstGeom prst="rect">
            <a:avLst/>
          </a:prstGeom>
        </p:spPr>
      </p:pic>
      <p:pic>
        <p:nvPicPr>
          <p:cNvPr id="6" name="Picture 5" descr="quantifyingmodelaccuracy03-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838200"/>
            <a:ext cx="8773549" cy="5130800"/>
          </a:xfrm>
          <a:prstGeom prst="rect">
            <a:avLst/>
          </a:prstGeom>
        </p:spPr>
      </p:pic>
      <p:pic>
        <p:nvPicPr>
          <p:cNvPr id="7" name="Picture 6" descr="quantifyingmodelaccuracy04-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838200"/>
            <a:ext cx="8773549" cy="5130800"/>
          </a:xfrm>
          <a:prstGeom prst="rect">
            <a:avLst/>
          </a:prstGeom>
        </p:spPr>
      </p:pic>
      <p:pic>
        <p:nvPicPr>
          <p:cNvPr id="8" name="Picture 7" descr="quantifyingmodelaccuracy05-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838200"/>
            <a:ext cx="8773549" cy="5130800"/>
          </a:xfrm>
          <a:prstGeom prst="rect">
            <a:avLst/>
          </a:prstGeom>
        </p:spPr>
      </p:pic>
      <p:pic>
        <p:nvPicPr>
          <p:cNvPr id="9" name="Picture 8" descr="quantifyingmodelaccuracy06-0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838200"/>
            <a:ext cx="8773549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0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ariance01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78" y="2192360"/>
            <a:ext cx="3191256" cy="2007108"/>
          </a:xfrm>
          <a:prstGeom prst="rect">
            <a:avLst/>
          </a:prstGeom>
        </p:spPr>
      </p:pic>
      <p:pic>
        <p:nvPicPr>
          <p:cNvPr id="5" name="Picture 4" descr="variance02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78" y="2192360"/>
            <a:ext cx="3191256" cy="2007108"/>
          </a:xfrm>
          <a:prstGeom prst="rect">
            <a:avLst/>
          </a:prstGeom>
        </p:spPr>
      </p:pic>
      <p:pic>
        <p:nvPicPr>
          <p:cNvPr id="6" name="Picture 5" descr="variance03-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78" y="2192360"/>
            <a:ext cx="3191256" cy="2007108"/>
          </a:xfrm>
          <a:prstGeom prst="rect">
            <a:avLst/>
          </a:prstGeom>
        </p:spPr>
      </p:pic>
      <p:pic>
        <p:nvPicPr>
          <p:cNvPr id="7" name="Picture 6" descr="variance04-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78" y="2192360"/>
            <a:ext cx="3191256" cy="2007108"/>
          </a:xfrm>
          <a:prstGeom prst="rect">
            <a:avLst/>
          </a:prstGeom>
        </p:spPr>
      </p:pic>
      <p:pic>
        <p:nvPicPr>
          <p:cNvPr id="8" name="Picture 7" descr="variance05-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78" y="2192360"/>
            <a:ext cx="3191256" cy="2007108"/>
          </a:xfrm>
          <a:prstGeom prst="rect">
            <a:avLst/>
          </a:prstGeom>
        </p:spPr>
      </p:pic>
      <p:pic>
        <p:nvPicPr>
          <p:cNvPr id="9" name="Picture 8" descr="variance06-0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78" y="2192360"/>
            <a:ext cx="3191256" cy="2007108"/>
          </a:xfrm>
          <a:prstGeom prst="rect">
            <a:avLst/>
          </a:prstGeom>
        </p:spPr>
      </p:pic>
      <p:pic>
        <p:nvPicPr>
          <p:cNvPr id="10" name="Picture 9" descr="variance07-0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78" y="2192360"/>
            <a:ext cx="3191256" cy="200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8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efficientofdetermination01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799"/>
            <a:ext cx="8719396" cy="6028267"/>
          </a:xfrm>
          <a:prstGeom prst="rect">
            <a:avLst/>
          </a:prstGeom>
        </p:spPr>
      </p:pic>
      <p:pic>
        <p:nvPicPr>
          <p:cNvPr id="5" name="Picture 4" descr="coefficientofdetermination02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799"/>
            <a:ext cx="8719396" cy="6028267"/>
          </a:xfrm>
          <a:prstGeom prst="rect">
            <a:avLst/>
          </a:prstGeom>
        </p:spPr>
      </p:pic>
      <p:pic>
        <p:nvPicPr>
          <p:cNvPr id="6" name="Picture 5" descr="coefficientofdetermination03-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799"/>
            <a:ext cx="8719396" cy="6028267"/>
          </a:xfrm>
          <a:prstGeom prst="rect">
            <a:avLst/>
          </a:prstGeom>
        </p:spPr>
      </p:pic>
      <p:pic>
        <p:nvPicPr>
          <p:cNvPr id="7" name="Picture 6" descr="coefficientofdetermination04-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799"/>
            <a:ext cx="8719396" cy="6028267"/>
          </a:xfrm>
          <a:prstGeom prst="rect">
            <a:avLst/>
          </a:prstGeom>
        </p:spPr>
      </p:pic>
      <p:pic>
        <p:nvPicPr>
          <p:cNvPr id="8" name="Picture 7" descr="coefficientofdetermination05-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799"/>
            <a:ext cx="8719396" cy="6028267"/>
          </a:xfrm>
          <a:prstGeom prst="rect">
            <a:avLst/>
          </a:prstGeom>
        </p:spPr>
      </p:pic>
      <p:pic>
        <p:nvPicPr>
          <p:cNvPr id="9" name="Picture 8" descr="coefficientofdetermination06-0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799"/>
            <a:ext cx="8719396" cy="6028267"/>
          </a:xfrm>
          <a:prstGeom prst="rect">
            <a:avLst/>
          </a:prstGeom>
        </p:spPr>
      </p:pic>
      <p:pic>
        <p:nvPicPr>
          <p:cNvPr id="10" name="Picture 9" descr="coefficientofdetermination07-0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799"/>
            <a:ext cx="8719396" cy="6028267"/>
          </a:xfrm>
          <a:prstGeom prst="rect">
            <a:avLst/>
          </a:prstGeom>
        </p:spPr>
      </p:pic>
      <p:pic>
        <p:nvPicPr>
          <p:cNvPr id="11" name="Picture 10" descr="coefficientofdetermination08-0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799"/>
            <a:ext cx="8719396" cy="6028267"/>
          </a:xfrm>
          <a:prstGeom prst="rect">
            <a:avLst/>
          </a:prstGeom>
        </p:spPr>
      </p:pic>
      <p:pic>
        <p:nvPicPr>
          <p:cNvPr id="12" name="Picture 11" descr="coefficientofdetermination09-0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799"/>
            <a:ext cx="8719396" cy="6028267"/>
          </a:xfrm>
          <a:prstGeom prst="rect">
            <a:avLst/>
          </a:prstGeom>
        </p:spPr>
      </p:pic>
      <p:pic>
        <p:nvPicPr>
          <p:cNvPr id="13" name="Picture 12" descr="coefficientofdetermination10-01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799"/>
            <a:ext cx="8719396" cy="6028267"/>
          </a:xfrm>
          <a:prstGeom prst="rect">
            <a:avLst/>
          </a:prstGeom>
        </p:spPr>
      </p:pic>
      <p:pic>
        <p:nvPicPr>
          <p:cNvPr id="14" name="Picture 13" descr="coefficientofdetermination11-01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799"/>
            <a:ext cx="8719396" cy="6028267"/>
          </a:xfrm>
          <a:prstGeom prst="rect">
            <a:avLst/>
          </a:prstGeom>
        </p:spPr>
      </p:pic>
      <p:pic>
        <p:nvPicPr>
          <p:cNvPr id="15" name="Picture 14" descr="coefficientofdetermination12-0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799"/>
            <a:ext cx="8719396" cy="60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5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efficientofdetermination01-0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9"/>
          <a:stretch/>
        </p:blipFill>
        <p:spPr>
          <a:xfrm>
            <a:off x="338666" y="575734"/>
            <a:ext cx="8693262" cy="676199"/>
          </a:xfrm>
          <a:prstGeom prst="rect">
            <a:avLst/>
          </a:prstGeom>
        </p:spPr>
      </p:pic>
      <p:pic>
        <p:nvPicPr>
          <p:cNvPr id="4" name="Picture 3" descr="coefficientofdetermination201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733" y="1040266"/>
            <a:ext cx="4208974" cy="5136896"/>
          </a:xfrm>
          <a:prstGeom prst="rect">
            <a:avLst/>
          </a:prstGeom>
        </p:spPr>
      </p:pic>
      <p:pic>
        <p:nvPicPr>
          <p:cNvPr id="5" name="Picture 4" descr="coefficientofdetermination202-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733" y="1040266"/>
            <a:ext cx="4208974" cy="5136896"/>
          </a:xfrm>
          <a:prstGeom prst="rect">
            <a:avLst/>
          </a:prstGeom>
        </p:spPr>
      </p:pic>
      <p:pic>
        <p:nvPicPr>
          <p:cNvPr id="6" name="Picture 5" descr="coefficientofdetermination203-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733" y="1040266"/>
            <a:ext cx="4208974" cy="5136896"/>
          </a:xfrm>
          <a:prstGeom prst="rect">
            <a:avLst/>
          </a:prstGeom>
        </p:spPr>
      </p:pic>
      <p:pic>
        <p:nvPicPr>
          <p:cNvPr id="7" name="Picture 6" descr="coefficientofdetermination204-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733" y="1040266"/>
            <a:ext cx="4208974" cy="5136896"/>
          </a:xfrm>
          <a:prstGeom prst="rect">
            <a:avLst/>
          </a:prstGeom>
        </p:spPr>
      </p:pic>
      <p:pic>
        <p:nvPicPr>
          <p:cNvPr id="8" name="Picture 7" descr="coefficientofdetermination205-0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733" y="1040266"/>
            <a:ext cx="4208974" cy="513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9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2" y="1195389"/>
            <a:ext cx="8870950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GG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2" y="1195389"/>
            <a:ext cx="8870950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GG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2" y="1195389"/>
            <a:ext cx="8870950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GG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2" y="1195389"/>
            <a:ext cx="8870950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GG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2" y="1195389"/>
            <a:ext cx="8870950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GG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2" y="1195389"/>
            <a:ext cx="8870950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GG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2" y="1195389"/>
            <a:ext cx="8870950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GG8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2" y="1195389"/>
            <a:ext cx="8870950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GG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2" y="1195389"/>
            <a:ext cx="8870950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86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600200"/>
            <a:ext cx="9144000" cy="1066800"/>
          </a:xfrm>
        </p:spPr>
        <p:txBody>
          <a:bodyPr/>
          <a:lstStyle/>
          <a:p>
            <a:r>
              <a:rPr lang="en-US" sz="2800">
                <a:solidFill>
                  <a:srgbClr val="810205"/>
                </a:solidFill>
                <a:latin typeface="Arial" charset="0"/>
                <a:ea typeface="ＭＳ Ｐゴシック" charset="0"/>
                <a:cs typeface="ＭＳ Ｐゴシック" charset="0"/>
              </a:rPr>
              <a:t>Cross-validation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54163" y="2438400"/>
            <a:ext cx="8534400" cy="5791200"/>
          </a:xfrm>
        </p:spPr>
        <p:txBody>
          <a:bodyPr/>
          <a:lstStyle/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Goal: estimate true accuracy of a model</a:t>
            </a:r>
          </a:p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Approach:</a:t>
            </a:r>
            <a:br>
              <a:rPr lang="en-US" sz="24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  Leave some data out</a:t>
            </a:r>
            <a:br>
              <a:rPr lang="en-US" sz="24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  Fit model</a:t>
            </a:r>
            <a:br>
              <a:rPr lang="en-US" sz="24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  Evaluate model on left-out data</a:t>
            </a:r>
          </a:p>
        </p:txBody>
      </p:sp>
    </p:spTree>
    <p:extLst>
      <p:ext uri="{BB962C8B-B14F-4D97-AF65-F5344CB8AC3E}">
        <p14:creationId xmlns:p14="http://schemas.microsoft.com/office/powerpoint/2010/main" val="49800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H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635001"/>
            <a:ext cx="9007475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H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635001"/>
            <a:ext cx="9007475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HH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635001"/>
            <a:ext cx="9007475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HH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635001"/>
            <a:ext cx="9007475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HH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635001"/>
            <a:ext cx="9007475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HH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635001"/>
            <a:ext cx="9007475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HH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635001"/>
            <a:ext cx="9007475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HH8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635001"/>
            <a:ext cx="9007475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HH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635001"/>
            <a:ext cx="9007475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HH1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635001"/>
            <a:ext cx="9007475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HH11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635001"/>
            <a:ext cx="9007475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HH12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635001"/>
            <a:ext cx="9007475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HH1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7" y="636589"/>
            <a:ext cx="9007475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704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5" y="733425"/>
            <a:ext cx="8869362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5" y="733425"/>
            <a:ext cx="8869362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5" y="733425"/>
            <a:ext cx="8869362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0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5" y="733425"/>
            <a:ext cx="8869362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0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5" y="733425"/>
            <a:ext cx="8869362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0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5" y="733425"/>
            <a:ext cx="8869362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A0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5" y="733425"/>
            <a:ext cx="8869362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A08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5" y="733425"/>
            <a:ext cx="8869362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A0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5" y="733425"/>
            <a:ext cx="8869362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A1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5" y="733425"/>
            <a:ext cx="8869362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A11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5" y="733425"/>
            <a:ext cx="8869362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A12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5" y="733425"/>
            <a:ext cx="8869362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A1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5" y="733425"/>
            <a:ext cx="8869362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69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TheWindingSheet:Applications:Microsoft Office 2004:Templates:Presentations:Designs:Blank Presentation</Template>
  <TotalTime>36704</TotalTime>
  <Words>18</Words>
  <Application>Microsoft Office PowerPoint</Application>
  <PresentationFormat>On-screen Show (4:3)</PresentationFormat>
  <Paragraphs>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ＭＳ Ｐゴシック</vt:lpstr>
      <vt:lpstr>Arial</vt:lpstr>
      <vt:lpstr>Blank Presentation</vt:lpstr>
      <vt:lpstr>Statistics and Data Analysis in MATLAB  Lecture 5: Model accuracy  Kendrick Kay Washington University in St. Louis March 21, 2014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Cross-validation</vt:lpstr>
      <vt:lpstr>PowerPoint Presentation</vt:lpstr>
      <vt:lpstr>PowerPoint Presentation</vt:lpstr>
      <vt:lpstr>PowerPoint Presentation</vt:lpstr>
    </vt:vector>
  </TitlesOfParts>
  <Company>Kendrick Kay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shape representation in human visual cortex using fMRI</dc:title>
  <dc:creator>Kendrick Kay</dc:creator>
  <cp:lastModifiedBy>RHRK</cp:lastModifiedBy>
  <cp:revision>517</cp:revision>
  <cp:lastPrinted>2012-03-30T06:05:48Z</cp:lastPrinted>
  <dcterms:created xsi:type="dcterms:W3CDTF">2011-03-02T07:08:13Z</dcterms:created>
  <dcterms:modified xsi:type="dcterms:W3CDTF">2015-02-22T16:13:18Z</dcterms:modified>
</cp:coreProperties>
</file>